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F7A12-6B90-4F1E-AB1D-F8CB9AAFB5A4}" type="datetimeFigureOut">
              <a:rPr lang="en-US" smtClean="0"/>
              <a:pPr/>
              <a:t>12/25/2011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E38DF-223F-436D-A5B9-DB2C11278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2544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529-2C87-4BF0-83F2-105C7056AD29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2F5-F73F-4715-948A-4616AAA9FA21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B5AB-67EE-495B-853B-A33455BE9FF9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F8E3-CCAB-4484-AE6A-CC99DF24F5DF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r>
              <a:rPr lang="en-US" dirty="0" smtClean="0"/>
              <a:t>/19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59BB-9754-4FF1-8882-BC6A95657BEA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9A77-186D-43CB-8601-787EB07C8186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1ADF-2017-4609-B3AF-9639831779C1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6A59-B922-4CF8-8728-E3D7FA621E7B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60B5-63C2-4A99-88DA-DD14CFE17347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A00E-4D72-46E4-B1C4-E887378EF9BE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9C50891-931F-45E7-8103-A46550F7F613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A0E306-4766-4FE2-AFCE-DFC35B885412}" type="datetime1">
              <a:rPr lang="en-US" smtClean="0"/>
              <a:pPr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E1AB0C-F040-489A-BCA9-B81878A9B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8077200" cy="1066800"/>
          </a:xfrm>
        </p:spPr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Genetic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8077200" cy="1499616"/>
          </a:xfrm>
        </p:spPr>
        <p:txBody>
          <a:bodyPr/>
          <a:lstStyle/>
          <a:p>
            <a:r>
              <a:rPr lang="en-US" dirty="0" smtClean="0"/>
              <a:t>Student : </a:t>
            </a:r>
            <a:r>
              <a:rPr lang="en-US" dirty="0" err="1" smtClean="0"/>
              <a:t>Mateja</a:t>
            </a:r>
            <a:r>
              <a:rPr lang="en-US" dirty="0" smtClean="0"/>
              <a:t> </a:t>
            </a:r>
            <a:r>
              <a:rPr lang="en-US" dirty="0" err="1" smtClean="0"/>
              <a:t>Sakovi</a:t>
            </a:r>
            <a:r>
              <a:rPr lang="sr-Latn-CS" dirty="0" smtClean="0"/>
              <a:t>ć 3015/2011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Miscoded genetic material being passed from a parent to a child</a:t>
            </a:r>
          </a:p>
          <a:p>
            <a:r>
              <a:rPr lang="en-US" dirty="0" smtClean="0"/>
              <a:t>Mutation rate is quite small for GA, usually one mutation per generation</a:t>
            </a:r>
          </a:p>
          <a:p>
            <a:r>
              <a:rPr lang="en-US" dirty="0" smtClean="0"/>
              <a:t>When a mutation occurs, the bit changes from a 0 to a 1 or from a 1 to a 0</a:t>
            </a:r>
          </a:p>
          <a:p>
            <a:r>
              <a:rPr lang="en-US" dirty="0" smtClean="0"/>
              <a:t>Helps avoid premature convergence to a local optimum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10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maximum value of a function 31</a:t>
            </a:r>
            <a:r>
              <a:rPr lang="en-US" i="1" dirty="0" smtClean="0"/>
              <a:t>p – p</a:t>
            </a:r>
            <a:r>
              <a:rPr lang="en-US" i="1" baseline="30000" dirty="0" smtClean="0"/>
              <a:t>2</a:t>
            </a:r>
            <a:r>
              <a:rPr lang="en-US" dirty="0" smtClean="0"/>
              <a:t> with a single integer parameter </a:t>
            </a:r>
            <a:r>
              <a:rPr lang="en-US" i="1" dirty="0" smtClean="0"/>
              <a:t>p (0&lt;=p&lt;=31)</a:t>
            </a:r>
          </a:p>
          <a:p>
            <a:r>
              <a:rPr lang="en-US" i="1" dirty="0" smtClean="0"/>
              <a:t>P is a string of 5 bit</a:t>
            </a:r>
          </a:p>
          <a:p>
            <a:endParaRPr lang="en-US" dirty="0"/>
          </a:p>
        </p:txBody>
      </p:sp>
      <p:pic>
        <p:nvPicPr>
          <p:cNvPr id="5" name="Picture 4" descr="fun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657600"/>
            <a:ext cx="4191000" cy="250432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11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Initialization –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randomly generated genomes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35280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Fitness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12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-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of total fitness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copies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449580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Fitness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733800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Selection</a:t>
            </a:r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13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Crossover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Crossover for 10110 and 00010</a:t>
            </a:r>
          </a:p>
          <a:p>
            <a:pPr>
              <a:buNone/>
            </a:pPr>
            <a:r>
              <a:rPr lang="en-US" dirty="0" smtClean="0"/>
              <a:t>10|110</a:t>
            </a:r>
          </a:p>
          <a:p>
            <a:pPr>
              <a:buNone/>
            </a:pPr>
            <a:r>
              <a:rPr lang="en-US" dirty="0" smtClean="0"/>
              <a:t>00|010</a:t>
            </a:r>
          </a:p>
          <a:p>
            <a:pPr>
              <a:buNone/>
            </a:pPr>
            <a:r>
              <a:rPr lang="en-US" dirty="0" smtClean="0"/>
              <a:t>00110</a:t>
            </a:r>
          </a:p>
          <a:p>
            <a:pPr>
              <a:buNone/>
            </a:pPr>
            <a:r>
              <a:rPr lang="en-US" dirty="0" smtClean="0"/>
              <a:t>10010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33600" y="2514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Fitness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14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Mutation in </a:t>
            </a:r>
            <a:r>
              <a:rPr lang="en-US" dirty="0" smtClean="0">
                <a:solidFill>
                  <a:schemeClr val="dk1"/>
                </a:solidFill>
              </a:rPr>
              <a:t>11001 on position 3 </a:t>
            </a:r>
          </a:p>
          <a:p>
            <a:pPr>
              <a:buNone/>
            </a:pPr>
            <a:r>
              <a:rPr lang="en-US" dirty="0" smtClean="0">
                <a:solidFill>
                  <a:schemeClr val="dk1"/>
                </a:solidFill>
              </a:rPr>
              <a:t>11001 -&gt; 11101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71600" y="3048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Fitness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15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CN" dirty="0" smtClean="0">
                <a:ea typeface="宋体" pitchFamily="2" charset="-122"/>
              </a:rPr>
              <a:t>Advantages </a:t>
            </a:r>
            <a:r>
              <a:rPr lang="en-US" dirty="0" smtClean="0"/>
              <a:t>:</a:t>
            </a:r>
          </a:p>
          <a:p>
            <a:r>
              <a:rPr lang="en-US" dirty="0" smtClean="0"/>
              <a:t>Understandable</a:t>
            </a:r>
          </a:p>
          <a:p>
            <a:r>
              <a:rPr lang="en-US" dirty="0" smtClean="0"/>
              <a:t>Can solve any problem which can be encoded</a:t>
            </a:r>
          </a:p>
          <a:p>
            <a:r>
              <a:rPr lang="en-US" dirty="0" smtClean="0"/>
              <a:t>Easily distributed</a:t>
            </a:r>
          </a:p>
          <a:p>
            <a:pPr>
              <a:buNone/>
            </a:pPr>
            <a:r>
              <a:rPr lang="en-US" altLang="zh-CN" dirty="0" smtClean="0">
                <a:ea typeface="宋体" pitchFamily="2" charset="-122"/>
              </a:rPr>
              <a:t>Disadvantages </a:t>
            </a:r>
            <a:r>
              <a:rPr lang="en-US" dirty="0" smtClean="0"/>
              <a:t>:</a:t>
            </a:r>
          </a:p>
          <a:p>
            <a:r>
              <a:rPr lang="en-US" dirty="0" smtClean="0"/>
              <a:t>Expensive fitness function evaluations</a:t>
            </a:r>
          </a:p>
          <a:p>
            <a:r>
              <a:rPr lang="en-US" dirty="0" smtClean="0"/>
              <a:t>Converge towards local optimum or even arbitrary points rather than the global optimum</a:t>
            </a:r>
          </a:p>
          <a:p>
            <a:r>
              <a:rPr lang="en-US" dirty="0" smtClean="0"/>
              <a:t>GAs cannot effectively solve problems in which the only fitness measure is a single right/wrong measure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16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Crowding – </a:t>
            </a:r>
            <a:r>
              <a:rPr lang="en-US" dirty="0" err="1" smtClean="0"/>
              <a:t>populaton</a:t>
            </a:r>
            <a:r>
              <a:rPr lang="en-US" dirty="0" smtClean="0"/>
              <a:t> grow in size (fast convergence)</a:t>
            </a:r>
          </a:p>
          <a:p>
            <a:r>
              <a:rPr lang="en-US" dirty="0" smtClean="0"/>
              <a:t>DNA - two possible values  for each gene, remembering a gene that was useful in another environment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17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Michael J.A. Berry, Gordon S. </a:t>
            </a:r>
            <a:r>
              <a:rPr lang="en-US" dirty="0" err="1" smtClean="0"/>
              <a:t>Linoff</a:t>
            </a:r>
            <a:r>
              <a:rPr lang="en-US" dirty="0" smtClean="0"/>
              <a:t> “Data Mining Techniques For Marketing, Sales, and Customer </a:t>
            </a:r>
            <a:r>
              <a:rPr lang="en-US" smtClean="0"/>
              <a:t>Relationship Management”, 2004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Wikipedia - http://www.wikipedia.org/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18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4800" smtClean="0"/>
              <a:t>Thank </a:t>
            </a:r>
            <a:r>
              <a:rPr lang="en-US" sz="4800" dirty="0" smtClean="0"/>
              <a:t>you for attention!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743200"/>
            <a:ext cx="3886200" cy="121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10200" y="5638800"/>
            <a:ext cx="3419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Mateja</a:t>
            </a:r>
            <a:r>
              <a:rPr lang="en-US" sz="2400" dirty="0" smtClean="0"/>
              <a:t> </a:t>
            </a:r>
            <a:r>
              <a:rPr lang="en-US" sz="2400" dirty="0" err="1" smtClean="0"/>
              <a:t>Sakovi</a:t>
            </a:r>
            <a:r>
              <a:rPr lang="sr-Latn-CS" sz="2400" dirty="0" smtClean="0"/>
              <a:t>ć 3015</a:t>
            </a:r>
            <a:r>
              <a:rPr lang="en-US" sz="2400" dirty="0" smtClean="0"/>
              <a:t>/2011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19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algorithms are</a:t>
            </a:r>
            <a:r>
              <a:rPr lang="sr-Latn-CS" dirty="0" smtClean="0"/>
              <a:t> </a:t>
            </a:r>
            <a:r>
              <a:rPr lang="en-US" dirty="0" smtClean="0"/>
              <a:t>based on evolution and natural selection</a:t>
            </a:r>
            <a:endParaRPr lang="sr-Latn-CS" dirty="0" smtClean="0"/>
          </a:p>
          <a:p>
            <a:r>
              <a:rPr lang="en-US" dirty="0" smtClean="0"/>
              <a:t>Evolution is any change across successive generations in the heritable characteristics of biological populations</a:t>
            </a:r>
            <a:endParaRPr lang="sr-Latn-CS" dirty="0" smtClean="0"/>
          </a:p>
          <a:p>
            <a:r>
              <a:rPr lang="en-US" dirty="0" smtClean="0"/>
              <a:t>Natural selection is the nonrandom process by which biological traits become either more or less common in a population </a:t>
            </a:r>
            <a:endParaRPr lang="sr-Latn-C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2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r>
              <a:rPr lang="sr-Latn-C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algorithms apply the same idea to </a:t>
            </a:r>
            <a:r>
              <a:rPr lang="en-US" smtClean="0"/>
              <a:t>problems </a:t>
            </a:r>
            <a:r>
              <a:rPr lang="en-US" smtClean="0"/>
              <a:t>where </a:t>
            </a:r>
            <a:r>
              <a:rPr lang="en-US" dirty="0" smtClean="0"/>
              <a:t>the solution can be expressed as an optimal individual and the goal is to maximize the fitness of individuals</a:t>
            </a:r>
          </a:p>
          <a:p>
            <a:r>
              <a:rPr lang="en-US" dirty="0" smtClean="0"/>
              <a:t>Genetic algorithms find application in bioinformatics, </a:t>
            </a:r>
            <a:r>
              <a:rPr lang="en-US" dirty="0" err="1" smtClean="0"/>
              <a:t>phylogenetics</a:t>
            </a:r>
            <a:r>
              <a:rPr lang="en-US" dirty="0" smtClean="0"/>
              <a:t>, computational science, engineering, economics, chemistry, manufacturing, mathematics, physics and other fields.</a:t>
            </a:r>
            <a:endParaRPr lang="sr-Latn-C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3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1957</a:t>
            </a:r>
            <a:r>
              <a:rPr lang="sr-Latn-CS" dirty="0" smtClean="0"/>
              <a:t> – Alex Fraser – simulation of evolution</a:t>
            </a:r>
          </a:p>
          <a:p>
            <a:r>
              <a:rPr lang="sr-Latn-CS" dirty="0" smtClean="0"/>
              <a:t>1960 – </a:t>
            </a:r>
            <a:r>
              <a:rPr lang="en-US" dirty="0" err="1" smtClean="0"/>
              <a:t>Rechenberg's</a:t>
            </a:r>
            <a:r>
              <a:rPr lang="en-US" dirty="0" smtClean="0"/>
              <a:t> group </a:t>
            </a:r>
            <a:r>
              <a:rPr lang="sr-Latn-CS" dirty="0" smtClean="0"/>
              <a:t>– </a:t>
            </a:r>
            <a:r>
              <a:rPr lang="en-US" dirty="0" smtClean="0"/>
              <a:t>solving complex engineering problems with evolutionary programming </a:t>
            </a:r>
            <a:endParaRPr lang="sr-Latn-CS" dirty="0" smtClean="0"/>
          </a:p>
          <a:p>
            <a:r>
              <a:rPr lang="sr-Latn-CS" dirty="0" smtClean="0"/>
              <a:t>1967 - </a:t>
            </a:r>
            <a:r>
              <a:rPr lang="en-US" dirty="0" smtClean="0"/>
              <a:t>J. D. Bagley</a:t>
            </a:r>
            <a:r>
              <a:rPr lang="sr-Latn-CS" dirty="0" smtClean="0"/>
              <a:t> - term genetic algorithms</a:t>
            </a:r>
          </a:p>
          <a:p>
            <a:r>
              <a:rPr lang="sr-Latn-CS" dirty="0" smtClean="0"/>
              <a:t>1975 – </a:t>
            </a:r>
            <a:r>
              <a:rPr lang="en-US" dirty="0" smtClean="0"/>
              <a:t>John</a:t>
            </a:r>
            <a:r>
              <a:rPr lang="sr-Latn-CS" dirty="0" smtClean="0"/>
              <a:t> </a:t>
            </a:r>
            <a:r>
              <a:rPr lang="en-US" dirty="0" smtClean="0"/>
              <a:t>Holland</a:t>
            </a:r>
            <a:r>
              <a:rPr lang="sr-Latn-CS" dirty="0" smtClean="0"/>
              <a:t> – “</a:t>
            </a:r>
            <a:r>
              <a:rPr lang="en-US" i="1" dirty="0" smtClean="0"/>
              <a:t>Adaptation in Natural and Artificial Systems</a:t>
            </a:r>
            <a:r>
              <a:rPr lang="en-US" dirty="0" smtClean="0"/>
              <a:t> </a:t>
            </a:r>
            <a:r>
              <a:rPr lang="sr-Latn-CS" dirty="0" smtClean="0"/>
              <a:t>”</a:t>
            </a:r>
          </a:p>
          <a:p>
            <a:r>
              <a:rPr lang="sr-Latn-CS" dirty="0" smtClean="0"/>
              <a:t>1980 – General electric – first GA product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4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Algorit</a:t>
            </a:r>
            <a:r>
              <a:rPr lang="en-US" dirty="0" smtClean="0"/>
              <a:t>h</a:t>
            </a:r>
            <a:r>
              <a:rPr lang="sr-Latn-CS" dirty="0" smtClean="0"/>
              <a:t>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Identify the genome and fitness function</a:t>
            </a:r>
          </a:p>
          <a:p>
            <a:r>
              <a:rPr lang="en-US" dirty="0" smtClean="0"/>
              <a:t>2. Create an initial generation of genomes</a:t>
            </a:r>
          </a:p>
          <a:p>
            <a:r>
              <a:rPr lang="en-US" dirty="0" smtClean="0"/>
              <a:t>3. Modify the initial population by applying the operators of genetic algorithms</a:t>
            </a:r>
          </a:p>
          <a:p>
            <a:r>
              <a:rPr lang="en-US" dirty="0" smtClean="0"/>
              <a:t>4. Repeat Step 3 until the fitness of the population no longer improves</a:t>
            </a:r>
          </a:p>
          <a:p>
            <a:r>
              <a:rPr lang="en-US" dirty="0" smtClean="0"/>
              <a:t>Genome is </a:t>
            </a:r>
            <a:r>
              <a:rPr lang="en-US" dirty="0" err="1" smtClean="0"/>
              <a:t>apopulation</a:t>
            </a:r>
            <a:r>
              <a:rPr lang="en-US" dirty="0" smtClean="0"/>
              <a:t> of strings which encode candidate solutions</a:t>
            </a:r>
          </a:p>
          <a:p>
            <a:r>
              <a:rPr lang="en-US" dirty="0" smtClean="0"/>
              <a:t>Fitness function is a function that combines the parameters into a single value</a:t>
            </a:r>
          </a:p>
          <a:p>
            <a:r>
              <a:rPr lang="en-US" dirty="0" smtClean="0"/>
              <a:t>Operators — selection, crossover and mutation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5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solutions are randomly generated to form an initial population (usually)</a:t>
            </a:r>
          </a:p>
          <a:p>
            <a:r>
              <a:rPr lang="en-US" dirty="0" smtClean="0"/>
              <a:t>Solutions may be seeded in areas where optimal solutions are likely to be found (occasionally)</a:t>
            </a:r>
          </a:p>
          <a:p>
            <a:r>
              <a:rPr lang="en-US" dirty="0" smtClean="0"/>
              <a:t>Population size depends on the nature of the problem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6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keeps the size of the population constant but increases the fitness of the next generation. Genomes with a higher fitness proliferate and genomes with lower die off.</a:t>
            </a:r>
          </a:p>
          <a:p>
            <a:r>
              <a:rPr lang="en-US" dirty="0" smtClean="0"/>
              <a:t>Crossover is a way of combining two genomes</a:t>
            </a:r>
          </a:p>
          <a:p>
            <a:r>
              <a:rPr lang="en-US" dirty="0" smtClean="0"/>
              <a:t>Mutation makes an occasional random change to a random position in a genome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7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chance of a genome surviving to the next generation is proportional to its fitness value</a:t>
            </a:r>
          </a:p>
          <a:p>
            <a:r>
              <a:rPr lang="en-US" dirty="0" smtClean="0"/>
              <a:t>Size of the population remains constant</a:t>
            </a:r>
          </a:p>
          <a:p>
            <a:r>
              <a:rPr lang="en-US" dirty="0" smtClean="0"/>
              <a:t>1.The fitness function is evaluated for each individual, providing fitness values, which are then divided by the sum of all fitness values</a:t>
            </a:r>
          </a:p>
          <a:p>
            <a:r>
              <a:rPr lang="en-US" dirty="0" smtClean="0"/>
              <a:t>2. A random number </a:t>
            </a:r>
            <a:r>
              <a:rPr lang="en-US" i="1" dirty="0" smtClean="0"/>
              <a:t>R</a:t>
            </a:r>
            <a:r>
              <a:rPr lang="en-US" dirty="0" smtClean="0"/>
              <a:t> between 0 and 1 is chosen</a:t>
            </a:r>
          </a:p>
          <a:p>
            <a:r>
              <a:rPr lang="en-US" dirty="0" smtClean="0"/>
              <a:t>3.The selected individual is the first one whose accumulated normalized value is greater than </a:t>
            </a:r>
            <a:r>
              <a:rPr lang="en-US" i="1" dirty="0" smtClean="0"/>
              <a:t>R</a:t>
            </a:r>
          </a:p>
          <a:p>
            <a:r>
              <a:rPr lang="en-US" i="1" dirty="0" smtClean="0"/>
              <a:t>4. </a:t>
            </a:r>
            <a:r>
              <a:rPr lang="en-US" dirty="0" smtClean="0"/>
              <a:t>Repeat this procedure until there are enough selected individuals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8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Creates two new genomes(children) from two existing ones</a:t>
            </a:r>
          </a:p>
          <a:p>
            <a:r>
              <a:rPr lang="en-US" dirty="0" smtClean="0"/>
              <a:t>The first part of one genome swaps places with the first part of the second (genomes are divided in random position)</a:t>
            </a:r>
          </a:p>
          <a:p>
            <a:r>
              <a:rPr lang="en-US" dirty="0" smtClean="0"/>
              <a:t>1. Select pairs of genomes and flipping a coin to determine whether they split and swap.</a:t>
            </a:r>
          </a:p>
          <a:p>
            <a:r>
              <a:rPr lang="en-US" dirty="0" smtClean="0"/>
              <a:t>2. If they do crossover, then a random position is chosen and the children of the original genomes replace them in the next generation</a:t>
            </a:r>
          </a:p>
          <a:p>
            <a:r>
              <a:rPr lang="en-US" dirty="0" smtClean="0"/>
              <a:t>3. Repeat step 1 for all pairs of parents in population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AB0C-F040-489A-BCA9-B81878A9B987}" type="slidenum">
              <a:rPr lang="en-US" smtClean="0"/>
              <a:pPr/>
              <a:t>9</a:t>
            </a:fld>
            <a:r>
              <a:rPr lang="en-US" smtClean="0"/>
              <a:t>/19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512</TotalTime>
  <Words>850</Words>
  <Application>Microsoft Office PowerPoint</Application>
  <PresentationFormat>On-screen Show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Module</vt:lpstr>
      <vt:lpstr>Genetic Algorithms</vt:lpstr>
      <vt:lpstr>Introduction</vt:lpstr>
      <vt:lpstr>Introduction(2)</vt:lpstr>
      <vt:lpstr>History</vt:lpstr>
      <vt:lpstr>Algorithm</vt:lpstr>
      <vt:lpstr>Initialization</vt:lpstr>
      <vt:lpstr>Operators</vt:lpstr>
      <vt:lpstr>Selection</vt:lpstr>
      <vt:lpstr>Crossover</vt:lpstr>
      <vt:lpstr>Mutation</vt:lpstr>
      <vt:lpstr>Example</vt:lpstr>
      <vt:lpstr>Initialization – example</vt:lpstr>
      <vt:lpstr>Selection - example</vt:lpstr>
      <vt:lpstr>Crossover - example</vt:lpstr>
      <vt:lpstr>Mutation - example</vt:lpstr>
      <vt:lpstr>Pros and cons</vt:lpstr>
      <vt:lpstr>Improvements</vt:lpstr>
      <vt:lpstr>Refrences</vt:lpstr>
      <vt:lpstr>Thank you for attention!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Algorithms</dc:title>
  <dc:creator>Mateja</dc:creator>
  <cp:lastModifiedBy>Mateja</cp:lastModifiedBy>
  <cp:revision>90</cp:revision>
  <dcterms:created xsi:type="dcterms:W3CDTF">2011-12-21T15:02:41Z</dcterms:created>
  <dcterms:modified xsi:type="dcterms:W3CDTF">2011-12-25T16:35:05Z</dcterms:modified>
</cp:coreProperties>
</file>